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8"/>
  </p:notesMasterIdLst>
  <p:sldIdLst>
    <p:sldId id="256" r:id="rId3"/>
    <p:sldId id="16140622" r:id="rId4"/>
    <p:sldId id="262" r:id="rId5"/>
    <p:sldId id="263" r:id="rId6"/>
    <p:sldId id="265" r:id="rId7"/>
    <p:sldId id="266" r:id="rId8"/>
    <p:sldId id="267" r:id="rId9"/>
    <p:sldId id="16140634" r:id="rId10"/>
    <p:sldId id="16140635" r:id="rId11"/>
    <p:sldId id="268" r:id="rId12"/>
    <p:sldId id="16140623" r:id="rId13"/>
    <p:sldId id="269" r:id="rId14"/>
    <p:sldId id="16140624" r:id="rId15"/>
    <p:sldId id="16140625" r:id="rId16"/>
    <p:sldId id="25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1" autoAdjust="0"/>
    <p:restoredTop sz="94660"/>
  </p:normalViewPr>
  <p:slideViewPr>
    <p:cSldViewPr snapToGrid="0">
      <p:cViewPr>
        <p:scale>
          <a:sx n="1" d="2"/>
          <a:sy n="1" d="2"/>
        </p:scale>
        <p:origin x="-1853" y="-72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8" name="Date Placeholder 7"/>
          <p:cNvSpPr>
            <a:spLocks noGrp="1"/>
          </p:cNvSpPr>
          <p:nvPr>
            <p:ph type="dt" sz="half" idx="10"/>
          </p:nvPr>
        </p:nvSpPr>
        <p:spPr/>
        <p:txBody>
          <a:bodyPr/>
          <a:lstStyle/>
          <a:p>
            <a:fld id="{ED291B17-9318-49DB-B28B-6E5994AE9581}" type="datetime1">
              <a:rPr lang="en-US" smtClean="0"/>
            </a:fld>
            <a:endParaRPr lang="en-US"/>
          </a:p>
        </p:txBody>
      </p:sp>
      <p:sp>
        <p:nvSpPr>
          <p:cNvPr id="9" name="Footer Placeholder 8"/>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2CED4963-E985-44C4-B8C4-FDD613B7C2F8}" type="datetime1">
              <a:rPr lang="en-US" smtClean="0"/>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Rectangle 7"/>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p:cNvSpPr>
            <a:spLocks noGrp="1"/>
          </p:cNvSpPr>
          <p:nvPr>
            <p:ph type="dt" sz="half" idx="10"/>
          </p:nvPr>
        </p:nvSpPr>
        <p:spPr/>
        <p:txBody>
          <a:bodyPr/>
          <a:lstStyle/>
          <a:p>
            <a:fld id="{ED291B17-9318-49DB-B28B-6E5994AE9581}" type="datetime1">
              <a:rPr lang="en-US" smtClean="0"/>
            </a:fld>
            <a:endParaRPr lang="en-US"/>
          </a:p>
        </p:txBody>
      </p:sp>
      <p:sp>
        <p:nvSpPr>
          <p:cNvPr id="12" name="Footer Placeholder 11"/>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endParaRPr lang="en-US"/>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Date Placeholder 7"/>
          <p:cNvSpPr>
            <a:spLocks noGrp="1"/>
          </p:cNvSpPr>
          <p:nvPr>
            <p:ph type="dt" sz="half" idx="10"/>
          </p:nvPr>
        </p:nvSpPr>
        <p:spPr/>
        <p:txBody>
          <a:bodyPr/>
          <a:lstStyle/>
          <a:p>
            <a:fld id="{78DD82B9-B8EE-4375-B6FF-88FA6ABB15D9}" type="datetime1">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7" name="Date Placeholder 6"/>
          <p:cNvSpPr>
            <a:spLocks noGrp="1"/>
          </p:cNvSpPr>
          <p:nvPr>
            <p:ph type="dt" sz="half" idx="10"/>
          </p:nvPr>
        </p:nvSpPr>
        <p:spPr/>
        <p:txBody>
          <a:bodyPr/>
          <a:lstStyle/>
          <a:p>
            <a:fld id="{B2497495-0637-405E-AE64-5CC7506D51F5}" type="datetime1">
              <a:rPr lang="en-US" smtClean="0"/>
            </a:fld>
            <a:endParaRPr lang="en-US"/>
          </a:p>
        </p:txBody>
      </p:sp>
      <p:sp>
        <p:nvSpPr>
          <p:cNvPr id="9" name="Footer Placeholder 8"/>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endParaRPr lang="en-US"/>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7BFFD690-9426-415D-8B65-26881E07B2D4}" type="datetime1">
              <a:rPr lang="en-US" smtClean="0"/>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defRPr/>
            </a:pPr>
            <a:r>
              <a:rPr lang="en-US"/>
              <a:t>Click to edit Master text styles</a:t>
            </a:r>
            <a:endParaRPr lang="en-US"/>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04C4989A-474C-40DE-95B9-011C28B71673}" type="datetime1">
              <a:rPr lang="en-US" smtClean="0"/>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5DB4ED54-5B5E-4A04-93D3-5772E3CE3818}" type="datetime1">
              <a:rPr lang="en-US" smtClean="0"/>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8" name="Date Placeholder 7"/>
          <p:cNvSpPr>
            <a:spLocks noGrp="1"/>
          </p:cNvSpPr>
          <p:nvPr>
            <p:ph type="dt" sz="half" idx="10"/>
          </p:nvPr>
        </p:nvSpPr>
        <p:spPr>
          <a:xfrm>
            <a:off x="7605951" y="6456916"/>
            <a:ext cx="2844799" cy="365125"/>
          </a:xfrm>
        </p:spPr>
        <p:txBody>
          <a:bodyPr/>
          <a:lstStyle/>
          <a:p>
            <a:fld id="{D82884F1-FFEA-405F-9602-3DCA865EDA4E}" type="datetime1">
              <a:rPr lang="en-US" smtClean="0"/>
            </a:fld>
            <a:endParaRPr lang="en-US"/>
          </a:p>
        </p:txBody>
      </p:sp>
      <p:sp>
        <p:nvSpPr>
          <p:cNvPr id="10" name="Footer Placeholder 9"/>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p:cNvSpPr>
            <a:spLocks noGrp="1"/>
          </p:cNvSpPr>
          <p:nvPr>
            <p:ph type="sldNum" sz="quarter" idx="12"/>
          </p:nvPr>
        </p:nvSpPr>
        <p:spPr>
          <a:xfrm>
            <a:off x="10558300" y="6456916"/>
            <a:ext cx="1052510" cy="365125"/>
          </a:xfrm>
        </p:spPr>
        <p:txBody>
          <a:bodyPr/>
          <a:lstStyle/>
          <a:p>
            <a:fld id="{3A98EE3D-8CD1-4C3F-BD1C-C98C9596463C}"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E18DB4A-8810-4A10-AD5C-D5E2C667F5B3}" type="datetime1">
              <a:rPr lang="en-US" smtClean="0"/>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endParaRPr lang="en-US"/>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p:cNvPicPr>
            <a:picLocks noChangeAspect="1"/>
          </p:cNvPicPr>
          <p:nvPr userDrawn="1"/>
        </p:nvPicPr>
        <p:blipFill>
          <a:blip r:embed="rId12"/>
          <a:stretch>
            <a:fillRect/>
          </a:stretch>
        </p:blipFill>
        <p:spPr>
          <a:xfrm>
            <a:off x="10485003" y="6437910"/>
            <a:ext cx="1125805" cy="36512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70" indent="-30607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29920" indent="-30607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899795" indent="-26987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60"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105"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89992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27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9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71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github.com/Agalya1909/Edunet-Foundation.gi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59108" y="1821635"/>
            <a:ext cx="9144000" cy="977778"/>
          </a:xfrm>
        </p:spPr>
        <p:txBody>
          <a:bodyPr/>
          <a:lstStyle/>
          <a:p>
            <a:pPr algn="ctr"/>
            <a:r>
              <a:rPr lang="en-SG" altLang="en-US" b="1">
                <a:solidFill>
                  <a:schemeClr val="accent1"/>
                </a:solidFill>
                <a:latin typeface="Arial" panose="020B0604020202020204" pitchFamily="34" charset="0"/>
                <a:cs typeface="Arial" panose="020B0604020202020204" pitchFamily="34" charset="0"/>
              </a:rPr>
              <a:t>PHISHING DETECTION SYSTEM</a:t>
            </a:r>
            <a:endParaRPr lang="en-SG" altLang="en-US" b="1">
              <a:solidFill>
                <a:schemeClr val="accent1"/>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a:solidFill>
                  <a:schemeClr val="accent1">
                    <a:lumMod val="75000"/>
                  </a:schemeClr>
                </a:solidFill>
                <a:latin typeface="Arial" panose="020B0604020202020204"/>
                <a:cs typeface="Arial" panose="020B0604020202020204"/>
              </a:rPr>
              <a:t>CAPSTONE PROJECT</a:t>
            </a:r>
            <a:endParaRPr lang="en-US" sz="3200" b="1">
              <a:solidFill>
                <a:schemeClr val="accent1">
                  <a:lumMod val="75000"/>
                </a:schemeClr>
              </a:solidFill>
              <a:latin typeface="Arial" panose="020B0604020202020204"/>
              <a:cs typeface="Arial" panose="020B0604020202020204"/>
            </a:endParaRPr>
          </a:p>
        </p:txBody>
      </p:sp>
      <p:sp>
        <p:nvSpPr>
          <p:cNvPr id="4" name="TextBox 3"/>
          <p:cNvSpPr txBox="1"/>
          <p:nvPr/>
        </p:nvSpPr>
        <p:spPr>
          <a:xfrm>
            <a:off x="1102995" y="4586605"/>
            <a:ext cx="9994265" cy="706755"/>
          </a:xfrm>
          <a:prstGeom prst="rect">
            <a:avLst/>
          </a:prstGeom>
          <a:noFill/>
        </p:spPr>
        <p:txBody>
          <a:bodyPr wrap="square" lIns="91440" tIns="45720" rIns="91440" bIns="45720" rtlCol="0" anchor="t">
            <a:spAutoFit/>
          </a:bodyPr>
          <a:lstStyle/>
          <a:p>
            <a:r>
              <a:rPr lang="en-US" sz="2000" b="1">
                <a:solidFill>
                  <a:schemeClr val="accent1">
                    <a:lumMod val="75000"/>
                  </a:schemeClr>
                </a:solidFill>
                <a:latin typeface="Arial" panose="020B0604020202020204" pitchFamily="34" charset="0"/>
                <a:cs typeface="Arial" panose="020B0604020202020204" pitchFamily="34" charset="0"/>
              </a:rPr>
              <a:t>Presented By:</a:t>
            </a:r>
            <a:endParaRPr lang="en-US" sz="2000" b="1">
              <a:solidFill>
                <a:schemeClr val="accent1">
                  <a:lumMod val="75000"/>
                </a:schemeClr>
              </a:solidFill>
              <a:latin typeface="Arial" panose="020B0604020202020204" pitchFamily="34" charset="0"/>
              <a:cs typeface="Arial" panose="020B0604020202020204" pitchFamily="34" charset="0"/>
            </a:endParaRPr>
          </a:p>
          <a:p>
            <a:r>
              <a:rPr lang="en-SG" altLang="en-US" sz="2000" b="1">
                <a:solidFill>
                  <a:schemeClr val="accent1">
                    <a:lumMod val="75000"/>
                  </a:schemeClr>
                </a:solidFill>
                <a:latin typeface="Arial" panose="020B0604020202020204"/>
                <a:cs typeface="Arial" panose="020B0604020202020204"/>
              </a:rPr>
              <a:t>Agalya S </a:t>
            </a:r>
            <a:r>
              <a:rPr lang="en-US" sz="2000" b="1">
                <a:solidFill>
                  <a:schemeClr val="accent1">
                    <a:lumMod val="75000"/>
                  </a:schemeClr>
                </a:solidFill>
                <a:latin typeface="Arial" panose="020B0604020202020204"/>
                <a:cs typeface="Arial" panose="020B0604020202020204"/>
              </a:rPr>
              <a:t>-</a:t>
            </a:r>
            <a:r>
              <a:rPr lang="en-SG" altLang="en-US" sz="2000" b="1">
                <a:solidFill>
                  <a:schemeClr val="accent1">
                    <a:lumMod val="75000"/>
                  </a:schemeClr>
                </a:solidFill>
                <a:latin typeface="Arial" panose="020B0604020202020204"/>
                <a:cs typeface="Arial" panose="020B0604020202020204"/>
              </a:rPr>
              <a:t> RMD Engineering College </a:t>
            </a:r>
            <a:r>
              <a:rPr lang="en-US" sz="2000" b="1">
                <a:solidFill>
                  <a:schemeClr val="accent1">
                    <a:lumMod val="75000"/>
                  </a:schemeClr>
                </a:solidFill>
                <a:latin typeface="Arial" panose="020B0604020202020204"/>
                <a:cs typeface="Arial" panose="020B0604020202020204"/>
              </a:rPr>
              <a:t>-</a:t>
            </a:r>
            <a:r>
              <a:rPr lang="en-SG" altLang="en-US" sz="2000" b="1">
                <a:solidFill>
                  <a:schemeClr val="accent1">
                    <a:lumMod val="75000"/>
                  </a:schemeClr>
                </a:solidFill>
                <a:latin typeface="Arial" panose="020B0604020202020204"/>
                <a:cs typeface="Arial" panose="020B0604020202020204"/>
              </a:rPr>
              <a:t> Computer Science and Business Sytems</a:t>
            </a:r>
            <a:endParaRPr lang="en-SG" altLang="en-US" sz="2000" b="1">
              <a:solidFill>
                <a:schemeClr val="accent1">
                  <a:lumMod val="75000"/>
                </a:schemeClr>
              </a:solidFill>
              <a:latin typeface="Arial" panose="020B0604020202020204"/>
              <a:cs typeface="Arial" panose="020B060402020202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a:ea typeface="+mj-lt"/>
                <a:cs typeface="Arial" panose="020B0604020202020204"/>
              </a:rPr>
              <a:t>Conclusion</a:t>
            </a:r>
            <a:endParaRPr lang="en-US"/>
          </a:p>
        </p:txBody>
      </p:sp>
      <p:sp>
        <p:nvSpPr>
          <p:cNvPr id="2" name="Content Placeholder 1"/>
          <p:cNvSpPr>
            <a:spLocks noGrp="1"/>
          </p:cNvSpPr>
          <p:nvPr>
            <p:ph idx="1"/>
          </p:nvPr>
        </p:nvSpPr>
        <p:spPr/>
        <p:txBody>
          <a:bodyPr>
            <a:normAutofit/>
          </a:bodyPr>
          <a:lstStyle/>
          <a:p>
            <a:pPr marL="305435" indent="-305435"/>
            <a:r>
              <a:rPr lang="en-IN" sz="2000" dirty="0">
                <a:solidFill>
                  <a:srgbClr val="0F0F0F"/>
                </a:solidFill>
                <a:latin typeface="Times New Roman" panose="02020603050405020304" charset="0"/>
                <a:ea typeface="+mn-lt"/>
                <a:cs typeface="Times New Roman" panose="02020603050405020304" charset="0"/>
                <a:sym typeface="+mn-ea"/>
              </a:rPr>
              <a:t>The proposed system demonstrates the effectiveness of machine learning-based approaches for phishing URL detection, outperforming traditional rule-based systems.</a:t>
            </a:r>
            <a:endParaRPr lang="en-IN" sz="2000" dirty="0">
              <a:solidFill>
                <a:srgbClr val="0F0F0F"/>
              </a:solidFill>
              <a:latin typeface="Times New Roman" panose="02020603050405020304" charset="0"/>
              <a:ea typeface="+mn-lt"/>
              <a:cs typeface="Times New Roman" panose="02020603050405020304" charset="0"/>
              <a:sym typeface="+mn-ea"/>
            </a:endParaRPr>
          </a:p>
          <a:p>
            <a:pPr marL="305435" indent="-305435"/>
            <a:endParaRPr lang="en-IN" sz="2000" dirty="0">
              <a:solidFill>
                <a:srgbClr val="0F0F0F"/>
              </a:solidFill>
              <a:latin typeface="Times New Roman" panose="02020603050405020304" charset="0"/>
              <a:ea typeface="+mn-lt"/>
              <a:cs typeface="Times New Roman" panose="02020603050405020304" charset="0"/>
              <a:sym typeface="+mn-ea"/>
            </a:endParaRPr>
          </a:p>
          <a:p>
            <a:pPr marL="305435" indent="-305435"/>
            <a:r>
              <a:rPr lang="en-IN" sz="2000" dirty="0">
                <a:solidFill>
                  <a:srgbClr val="0F0F0F"/>
                </a:solidFill>
                <a:latin typeface="Times New Roman" panose="02020603050405020304" charset="0"/>
                <a:ea typeface="+mn-lt"/>
                <a:cs typeface="Times New Roman" panose="02020603050405020304" charset="0"/>
                <a:sym typeface="+mn-ea"/>
              </a:rPr>
              <a:t>The system's modular architecture and hybrid approach enable robust and scalable detection of phishing URLs, even in the presence of novel and adaptive threats.</a:t>
            </a:r>
            <a:endParaRPr lang="en-IN" sz="2000" dirty="0">
              <a:solidFill>
                <a:srgbClr val="0F0F0F"/>
              </a:solidFill>
              <a:latin typeface="Times New Roman" panose="02020603050405020304" charset="0"/>
              <a:ea typeface="+mn-lt"/>
              <a:cs typeface="Times New Roman" panose="02020603050405020304" charset="0"/>
              <a:sym typeface="+mn-ea"/>
            </a:endParaRPr>
          </a:p>
          <a:p>
            <a:pPr marL="305435" indent="-305435"/>
            <a:endParaRPr lang="en-IN" sz="2000" dirty="0">
              <a:solidFill>
                <a:srgbClr val="0F0F0F"/>
              </a:solidFill>
              <a:latin typeface="Times New Roman" panose="02020603050405020304" charset="0"/>
              <a:ea typeface="+mn-lt"/>
              <a:cs typeface="Times New Roman" panose="02020603050405020304" charset="0"/>
              <a:sym typeface="+mn-ea"/>
            </a:endParaRPr>
          </a:p>
          <a:p>
            <a:pPr marL="305435" indent="-305435"/>
            <a:r>
              <a:rPr lang="en-IN" sz="2000" dirty="0">
                <a:solidFill>
                  <a:srgbClr val="0F0F0F"/>
                </a:solidFill>
                <a:latin typeface="Times New Roman" panose="02020603050405020304" charset="0"/>
                <a:ea typeface="+mn-lt"/>
                <a:cs typeface="Times New Roman" panose="02020603050405020304" charset="0"/>
                <a:sym typeface="+mn-ea"/>
              </a:rPr>
              <a:t>The system's real-time classification capabilities enable rapid response to emerging threats, reducing the risk of phishing attacks and associated financial losses.</a:t>
            </a:r>
            <a:endParaRPr lang="en-IN" sz="2000" dirty="0">
              <a:solidFill>
                <a:srgbClr val="0F0F0F"/>
              </a:solidFill>
              <a:latin typeface="Times New Roman" panose="02020603050405020304" charset="0"/>
              <a:ea typeface="+mn-lt"/>
              <a:cs typeface="Times New Roman" panose="02020603050405020304" charset="0"/>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20000"/>
          </a:bodyPr>
          <a:lstStyle/>
          <a:p>
            <a:pPr marL="0" indent="0">
              <a:buNone/>
            </a:pPr>
            <a:endParaRPr lang="en-US" sz="2000" b="1" dirty="0"/>
          </a:p>
          <a:p>
            <a:pPr marL="305435" indent="-305435"/>
            <a:r>
              <a:rPr lang="en-IN" altLang="en-US" sz="2000">
                <a:latin typeface="Times New Roman" panose="02020603050405020304" charset="0"/>
                <a:cs typeface="Times New Roman" panose="02020603050405020304" charset="0"/>
              </a:rPr>
              <a:t>Future developments could include integrating the system with other security systems, such as firewalls and intrusion detection systems, to provide a more comprehensive security solution.</a:t>
            </a:r>
            <a:endParaRPr lang="en-IN" altLang="en-US" sz="2000">
              <a:latin typeface="Times New Roman" panose="02020603050405020304" charset="0"/>
              <a:cs typeface="Times New Roman" panose="02020603050405020304" charset="0"/>
            </a:endParaRPr>
          </a:p>
          <a:p>
            <a:pPr marL="305435" indent="-305435"/>
            <a:endParaRPr lang="en-IN" altLang="en-US" sz="2000">
              <a:latin typeface="Times New Roman" panose="02020603050405020304" charset="0"/>
              <a:cs typeface="Times New Roman" panose="02020603050405020304" charset="0"/>
            </a:endParaRPr>
          </a:p>
          <a:p>
            <a:pPr marL="305435" indent="-305435"/>
            <a:r>
              <a:rPr lang="en-IN" altLang="en-US" sz="2000">
                <a:latin typeface="Times New Roman" panose="02020603050405020304" charset="0"/>
                <a:cs typeface="Times New Roman" panose="02020603050405020304" charset="0"/>
              </a:rPr>
              <a:t>The system could be expanded to detect other types of cyber threats, such as malware and ransomware, by incorporating additional features and algorithms.</a:t>
            </a:r>
            <a:endParaRPr lang="en-IN" altLang="en-US" sz="2000">
              <a:latin typeface="Times New Roman" panose="02020603050405020304" charset="0"/>
              <a:cs typeface="Times New Roman" panose="02020603050405020304" charset="0"/>
            </a:endParaRPr>
          </a:p>
          <a:p>
            <a:pPr marL="305435" indent="-305435"/>
            <a:endParaRPr lang="en-IN" altLang="en-US" sz="2000">
              <a:latin typeface="Times New Roman" panose="02020603050405020304" charset="0"/>
              <a:cs typeface="Times New Roman" panose="02020603050405020304" charset="0"/>
            </a:endParaRPr>
          </a:p>
          <a:p>
            <a:pPr marL="305435" indent="-305435"/>
            <a:r>
              <a:rPr lang="en-IN" altLang="en-US" sz="2000">
                <a:latin typeface="Times New Roman" panose="02020603050405020304" charset="0"/>
                <a:cs typeface="Times New Roman" panose="02020603050405020304" charset="0"/>
              </a:rPr>
              <a:t>The system could be adapted for use in other domains, such as detecting phishing emails or fraudulent transactions, by modifying the feature extraction and machine learning components.</a:t>
            </a:r>
            <a:endParaRPr lang="en-IN" altLang="en-US" sz="2000">
              <a:latin typeface="Times New Roman" panose="02020603050405020304" charset="0"/>
              <a:cs typeface="Times New Roman" panose="02020603050405020304" charset="0"/>
            </a:endParaRPr>
          </a:p>
          <a:p>
            <a:pPr marL="305435" indent="-305435"/>
            <a:endParaRPr lang="en-IN" altLang="en-US" sz="2000">
              <a:latin typeface="Times New Roman" panose="02020603050405020304" charset="0"/>
              <a:cs typeface="Times New Roman" panose="02020603050405020304" charset="0"/>
            </a:endParaRPr>
          </a:p>
          <a:p>
            <a:pPr marL="305435" indent="-305435"/>
            <a:r>
              <a:rPr lang="en-IN" altLang="en-US" sz="2000">
                <a:latin typeface="Times New Roman" panose="02020603050405020304" charset="0"/>
                <a:cs typeface="Times New Roman" panose="02020603050405020304" charset="0"/>
              </a:rPr>
              <a:t>The system could be improved by incorporating new machine learning algorithms or techniques, such as deep learning or transfer learning, to further enhance detection accuracy and robustness.</a:t>
            </a:r>
            <a:endParaRPr lang="en-IN" altLang="en-US" sz="2000">
              <a:latin typeface="Times New Roman" panose="02020603050405020304" charset="0"/>
              <a:cs typeface="Times New Roman" panose="02020603050405020304" charset="0"/>
            </a:endParaRPr>
          </a:p>
        </p:txBody>
      </p:sp>
      <p:sp>
        <p:nvSpPr>
          <p:cNvPr id="5" name="Title 4"/>
          <p:cNvSpPr txBox="1"/>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panose="020B0604020202020204"/>
                <a:cs typeface="Arial" panose="020B0604020202020204"/>
              </a:rPr>
              <a:t>Future scope</a:t>
            </a:r>
            <a:endParaRPr lang="en-US" sz="4400" b="1" dirty="0">
              <a:solidFill>
                <a:schemeClr val="accent1"/>
              </a:solidFill>
              <a:latin typeface="Arial" panose="020B0604020202020204"/>
              <a:cs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a:ea typeface="+mj-lt"/>
                <a:cs typeface="Arial" panose="020B0604020202020204"/>
              </a:rPr>
              <a:t>References</a:t>
            </a:r>
            <a:endParaRPr lang="en-US"/>
          </a:p>
        </p:txBody>
      </p:sp>
      <p:sp>
        <p:nvSpPr>
          <p:cNvPr id="2" name="Content Placeholder 1"/>
          <p:cNvSpPr>
            <a:spLocks noGrp="1"/>
          </p:cNvSpPr>
          <p:nvPr>
            <p:ph idx="1"/>
          </p:nvPr>
        </p:nvSpPr>
        <p:spPr/>
        <p:txBody>
          <a:bodyPr>
            <a:normAutofit/>
          </a:bodyPr>
          <a:lstStyle/>
          <a:p>
            <a:pPr marL="305435" indent="-305435"/>
            <a:r>
              <a:rPr lang="en-IN" sz="2400" dirty="0">
                <a:solidFill>
                  <a:srgbClr val="0F0F0F"/>
                </a:solidFill>
                <a:ea typeface="+mn-lt"/>
                <a:cs typeface="+mn-l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endParaRPr lang="en-IN"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b="1" dirty="0">
                <a:solidFill>
                  <a:srgbClr val="00B0F0"/>
                </a:solidFill>
                <a:latin typeface="Arial" panose="020B0604020202020204" pitchFamily="34" charset="0"/>
                <a:cs typeface="Arial" panose="020B0604020202020204" pitchFamily="34" charset="0"/>
              </a:rPr>
              <a:t>course certificate 1 </a:t>
            </a:r>
            <a:endParaRPr lang="en-IN" sz="3200" b="1" dirty="0">
              <a:solidFill>
                <a:srgbClr val="00B0F0"/>
              </a:solidFill>
              <a:latin typeface="Arial" panose="020B0604020202020204" pitchFamily="34" charset="0"/>
              <a:cs typeface="Arial" panose="020B0604020202020204" pitchFamily="34" charset="0"/>
            </a:endParaRPr>
          </a:p>
        </p:txBody>
      </p:sp>
      <p:pic>
        <p:nvPicPr>
          <p:cNvPr id="3" name="Content Placeholder 2"/>
          <p:cNvPicPr>
            <a:picLocks noChangeAspect="1"/>
          </p:cNvPicPr>
          <p:nvPr>
            <p:ph idx="1"/>
          </p:nvPr>
        </p:nvPicPr>
        <p:blipFill>
          <a:blip r:embed="rId1"/>
          <a:stretch>
            <a:fillRect/>
          </a:stretch>
        </p:blipFill>
        <p:spPr>
          <a:xfrm>
            <a:off x="3077845" y="1431290"/>
            <a:ext cx="6035675" cy="46736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b="1" dirty="0">
                <a:solidFill>
                  <a:srgbClr val="00B0F0"/>
                </a:solidFill>
                <a:latin typeface="Arial" panose="020B0604020202020204" pitchFamily="34" charset="0"/>
                <a:cs typeface="Arial" panose="020B0604020202020204" pitchFamily="34" charset="0"/>
              </a:rPr>
              <a:t>course certificate 2</a:t>
            </a:r>
            <a:endParaRPr lang="en-IN" sz="3200" b="1" dirty="0">
              <a:solidFill>
                <a:srgbClr val="00B0F0"/>
              </a:solidFill>
              <a:latin typeface="Arial" panose="020B0604020202020204" pitchFamily="34" charset="0"/>
              <a:cs typeface="Arial" panose="020B0604020202020204" pitchFamily="34" charset="0"/>
            </a:endParaRPr>
          </a:p>
        </p:txBody>
      </p:sp>
      <p:pic>
        <p:nvPicPr>
          <p:cNvPr id="3" name="Content Placeholder 2"/>
          <p:cNvPicPr>
            <a:picLocks noChangeAspect="1"/>
          </p:cNvPicPr>
          <p:nvPr>
            <p:ph idx="1"/>
          </p:nvPr>
        </p:nvPicPr>
        <p:blipFill>
          <a:blip r:embed="rId1"/>
          <a:stretch>
            <a:fillRect/>
          </a:stretch>
        </p:blipFill>
        <p:spPr>
          <a:xfrm>
            <a:off x="3078480" y="1527810"/>
            <a:ext cx="6035675" cy="46736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endParaRPr lang="en-US" b="1">
              <a:solidFill>
                <a:srgbClr val="002060"/>
              </a:solidFill>
              <a:latin typeface="Arial" panose="020B0604020202020204" pitchFamily="34" charset="0"/>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endParaRPr lang="en-US" b="1">
              <a:solidFill>
                <a:srgbClr val="00206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a:latin typeface="Arial" panose="020B0604020202020204"/>
                <a:ea typeface="+mn-lt"/>
                <a:cs typeface="Arial" panose="020B0604020202020204"/>
              </a:rPr>
              <a:t>  </a:t>
            </a:r>
            <a:endParaRPr lang="en-US">
              <a:latin typeface="Arial" panose="020B0604020202020204"/>
              <a:cs typeface="Arial" panose="020B0604020202020204"/>
            </a:endParaRPr>
          </a:p>
          <a:p>
            <a:r>
              <a:rPr lang="en-US" sz="2000" b="1">
                <a:latin typeface="Arial" panose="020B0604020202020204"/>
                <a:ea typeface="+mn-lt"/>
                <a:cs typeface="Arial" panose="020B0604020202020204"/>
              </a:rPr>
              <a:t>Problem Statement </a:t>
            </a:r>
            <a:endParaRPr lang="en-US">
              <a:latin typeface="Arial" panose="020B0604020202020204"/>
              <a:cs typeface="Arial" panose="020B0604020202020204"/>
            </a:endParaRPr>
          </a:p>
          <a:p>
            <a:r>
              <a:rPr lang="en-US" sz="2000" b="1">
                <a:latin typeface="Arial" panose="020B0604020202020204"/>
                <a:ea typeface="+mn-lt"/>
                <a:cs typeface="Arial" panose="020B0604020202020204"/>
              </a:rPr>
              <a:t>Proposed System/Solution</a:t>
            </a:r>
            <a:endParaRPr lang="en-US">
              <a:latin typeface="Arial" panose="020B0604020202020204"/>
              <a:cs typeface="Arial" panose="020B0604020202020204"/>
            </a:endParaRPr>
          </a:p>
          <a:p>
            <a:r>
              <a:rPr lang="en-US" sz="2000" b="1">
                <a:latin typeface="Arial" panose="020B0604020202020204"/>
                <a:ea typeface="+mn-lt"/>
                <a:cs typeface="Calibri" panose="020F0502020204030204"/>
              </a:rPr>
              <a:t>System </a:t>
            </a:r>
            <a:r>
              <a:rPr lang="en-US" sz="2000" b="1">
                <a:latin typeface="Arial" panose="020B0604020202020204"/>
                <a:ea typeface="+mn-lt"/>
                <a:cs typeface="+mn-lt"/>
              </a:rPr>
              <a:t>Development Approach </a:t>
            </a:r>
            <a:endParaRPr lang="en-US">
              <a:latin typeface="Arial" panose="020B0604020202020204"/>
              <a:ea typeface="+mn-lt"/>
              <a:cs typeface="+mn-lt"/>
            </a:endParaRPr>
          </a:p>
          <a:p>
            <a:r>
              <a:rPr lang="en-US" sz="2000" b="1">
                <a:latin typeface="Arial" panose="020B0604020202020204"/>
                <a:ea typeface="+mn-lt"/>
                <a:cs typeface="+mn-lt"/>
              </a:rPr>
              <a:t>Algorithm &amp; Deployment  </a:t>
            </a:r>
            <a:endParaRPr lang="en-US">
              <a:latin typeface="Arial" panose="020B0604020202020204"/>
              <a:cs typeface="Calibri" panose="020F0502020204030204"/>
            </a:endParaRPr>
          </a:p>
          <a:p>
            <a:r>
              <a:rPr lang="en-US" sz="2000" b="1">
                <a:latin typeface="Arial" panose="020B0604020202020204"/>
                <a:ea typeface="+mn-lt"/>
                <a:cs typeface="Arial" panose="020B0604020202020204"/>
              </a:rPr>
              <a:t>Result</a:t>
            </a:r>
            <a:endParaRPr lang="en-US" sz="2000" b="1">
              <a:latin typeface="Arial" panose="020B0604020202020204"/>
              <a:ea typeface="+mn-lt"/>
              <a:cs typeface="Arial" panose="020B0604020202020204"/>
            </a:endParaRPr>
          </a:p>
          <a:p>
            <a:r>
              <a:rPr lang="en-US" sz="2000" b="1">
                <a:latin typeface="Arial" panose="020B0604020202020204"/>
                <a:ea typeface="+mn-lt"/>
                <a:cs typeface="Arial" panose="020B0604020202020204"/>
              </a:rPr>
              <a:t>Conclusion</a:t>
            </a:r>
            <a:endParaRPr lang="en-US">
              <a:latin typeface="Arial" panose="020B0604020202020204"/>
              <a:cs typeface="Arial" panose="020B0604020202020204"/>
            </a:endParaRPr>
          </a:p>
          <a:p>
            <a:r>
              <a:rPr lang="en-US" sz="2000" b="1">
                <a:latin typeface="Arial" panose="020B0604020202020204"/>
                <a:ea typeface="+mn-lt"/>
                <a:cs typeface="Arial" panose="020B0604020202020204"/>
              </a:rPr>
              <a:t>Future Scope</a:t>
            </a:r>
            <a:endParaRPr lang="en-US" sz="2000" b="1">
              <a:latin typeface="Arial" panose="020B0604020202020204"/>
              <a:ea typeface="+mn-lt"/>
              <a:cs typeface="Arial" panose="020B0604020202020204"/>
            </a:endParaRPr>
          </a:p>
          <a:p>
            <a:r>
              <a:rPr lang="en-US" sz="2000" b="1">
                <a:latin typeface="Arial" panose="020B0604020202020204"/>
                <a:ea typeface="+mn-lt"/>
                <a:cs typeface="Arial" panose="020B0604020202020204"/>
              </a:rPr>
              <a:t>References</a:t>
            </a:r>
            <a:endParaRPr lang="en-US">
              <a:latin typeface="Arial" panose="020B0604020202020204"/>
              <a:cs typeface="Arial" panose="020B0604020202020204"/>
            </a:endParaRPr>
          </a:p>
          <a:p>
            <a:endParaRPr lang="en-US">
              <a:latin typeface="Arial" panose="020B0604020202020204"/>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p:cNvSpPr>
            <a:spLocks noGrp="1"/>
          </p:cNvSpPr>
          <p:nvPr>
            <p:ph idx="1"/>
          </p:nvPr>
        </p:nvSpPr>
        <p:spPr>
          <a:xfrm>
            <a:off x="452403" y="1237632"/>
            <a:ext cx="11029615" cy="4673324"/>
          </a:xfrm>
        </p:spPr>
        <p:txBody>
          <a:bodyPr>
            <a:normAutofit lnSpcReduction="20000"/>
          </a:bodyPr>
          <a:lstStyle/>
          <a:p>
            <a:pPr marL="305435" indent="-305435"/>
            <a:r>
              <a:rPr lang="en-IN" sz="2000">
                <a:latin typeface="Times New Roman" panose="02020603050405020304" charset="0"/>
                <a:cs typeface="Times New Roman" panose="02020603050405020304" charset="0"/>
              </a:rPr>
              <a:t>Phishing attacks are a pervasive threat to online security, with attackers employing sophisticated tactics to evade detection by traditional rule-based systems.</a:t>
            </a:r>
            <a:endParaRPr lang="en-IN" sz="2000">
              <a:latin typeface="Times New Roman" panose="02020603050405020304" charset="0"/>
              <a:cs typeface="Times New Roman" panose="02020603050405020304" charset="0"/>
            </a:endParaRPr>
          </a:p>
          <a:p>
            <a:pPr marL="305435" indent="-305435"/>
            <a:endParaRPr lang="en-IN" sz="2000">
              <a:latin typeface="Times New Roman" panose="02020603050405020304" charset="0"/>
              <a:cs typeface="Times New Roman" panose="02020603050405020304" charset="0"/>
            </a:endParaRPr>
          </a:p>
          <a:p>
            <a:pPr marL="305435" indent="-305435"/>
            <a:r>
              <a:rPr lang="en-IN" sz="2000">
                <a:latin typeface="Times New Roman" panose="02020603050405020304" charset="0"/>
                <a:cs typeface="Times New Roman" panose="02020603050405020304" charset="0"/>
              </a:rPr>
              <a:t>The increasing complexity of phishing attacks necessitates the development of more advanced detection methods capable of identifying novel and adaptive threats.</a:t>
            </a:r>
            <a:endParaRPr lang="en-IN" sz="2000">
              <a:latin typeface="Times New Roman" panose="02020603050405020304" charset="0"/>
              <a:cs typeface="Times New Roman" panose="02020603050405020304" charset="0"/>
            </a:endParaRPr>
          </a:p>
          <a:p>
            <a:pPr marL="305435" indent="-305435"/>
            <a:endParaRPr lang="en-IN" sz="2000">
              <a:latin typeface="Times New Roman" panose="02020603050405020304" charset="0"/>
              <a:cs typeface="Times New Roman" panose="02020603050405020304" charset="0"/>
            </a:endParaRPr>
          </a:p>
          <a:p>
            <a:pPr marL="305435" indent="-305435"/>
            <a:r>
              <a:rPr lang="en-IN" sz="2000">
                <a:latin typeface="Times New Roman" panose="02020603050405020304" charset="0"/>
                <a:cs typeface="Times New Roman" panose="02020603050405020304" charset="0"/>
              </a:rPr>
              <a:t>Existing phishing detection systems often rely on manual feature engineering, which can be time-consuming and prone to errors, leading to reduced accuracy and increased false positives.</a:t>
            </a:r>
            <a:endParaRPr lang="en-IN" sz="2000">
              <a:latin typeface="Times New Roman" panose="02020603050405020304" charset="0"/>
              <a:cs typeface="Times New Roman" panose="02020603050405020304" charset="0"/>
            </a:endParaRPr>
          </a:p>
          <a:p>
            <a:pPr marL="305435" indent="-305435"/>
            <a:endParaRPr lang="en-IN" sz="2000">
              <a:latin typeface="Times New Roman" panose="02020603050405020304" charset="0"/>
              <a:cs typeface="Times New Roman" panose="02020603050405020304" charset="0"/>
            </a:endParaRPr>
          </a:p>
          <a:p>
            <a:pPr marL="305435" indent="-305435"/>
            <a:r>
              <a:rPr lang="en-IN" sz="2000">
                <a:latin typeface="Times New Roman" panose="02020603050405020304" charset="0"/>
                <a:cs typeface="Times New Roman" panose="02020603050405020304" charset="0"/>
              </a:rPr>
              <a:t>The lack of robust and scalable phishing detection systems hinders the ability to effectively mitigate the risk of phishing attacks, resulting in significant financial losses and reputational damage.</a:t>
            </a:r>
            <a:endParaRPr lang="en-IN" sz="200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Proposed Solution</a:t>
            </a:r>
            <a:endParaRPr lang="en-US" sz="4400"/>
          </a:p>
        </p:txBody>
      </p:sp>
      <p:sp>
        <p:nvSpPr>
          <p:cNvPr id="2" name="Content Placeholder 1"/>
          <p:cNvSpPr>
            <a:spLocks noGrp="1"/>
          </p:cNvSpPr>
          <p:nvPr>
            <p:ph idx="1"/>
          </p:nvPr>
        </p:nvSpPr>
        <p:spPr>
          <a:xfrm>
            <a:off x="441671" y="1087378"/>
            <a:ext cx="11613485" cy="5563973"/>
          </a:xfrm>
        </p:spPr>
        <p:txBody>
          <a:bodyPr vert="horz" lIns="91440" tIns="45720" rIns="91440" bIns="45720" rtlCol="0" anchor="ctr">
            <a:noAutofit/>
          </a:bodyPr>
          <a:lstStyle/>
          <a:p>
            <a:pPr marL="305435" indent="-305435"/>
            <a:r>
              <a:rPr lang="en-IN" sz="2000">
                <a:latin typeface="Times New Roman" panose="02020603050405020304" charset="0"/>
                <a:cs typeface="Times New Roman" panose="02020603050405020304" charset="0"/>
              </a:rPr>
              <a:t>The proposed system is a machine learning-based phishing URL detection system that leverages a hybrid approach combining supervised and unsupervised learning techniques to classify URLs as phishing or safe.</a:t>
            </a:r>
            <a:endParaRPr lang="en-IN" sz="2000">
              <a:latin typeface="Times New Roman" panose="02020603050405020304" charset="0"/>
              <a:cs typeface="Times New Roman" panose="02020603050405020304" charset="0"/>
            </a:endParaRPr>
          </a:p>
          <a:p>
            <a:pPr marL="305435" indent="-305435"/>
            <a:endParaRPr lang="en-IN" sz="2000">
              <a:latin typeface="Times New Roman" panose="02020603050405020304" charset="0"/>
              <a:cs typeface="Times New Roman" panose="02020603050405020304" charset="0"/>
            </a:endParaRPr>
          </a:p>
          <a:p>
            <a:pPr marL="305435" indent="-305435"/>
            <a:r>
              <a:rPr lang="en-IN" sz="2000">
                <a:latin typeface="Times New Roman" panose="02020603050405020304" charset="0"/>
                <a:cs typeface="Times New Roman" panose="02020603050405020304" charset="0"/>
              </a:rPr>
              <a:t>The system employs a modular architecture, comprising a data ingestion module, a feature extraction module, a machine learning module, and a classification module.</a:t>
            </a:r>
            <a:endParaRPr lang="en-IN" sz="2000">
              <a:latin typeface="Times New Roman" panose="02020603050405020304" charset="0"/>
              <a:cs typeface="Times New Roman" panose="02020603050405020304" charset="0"/>
            </a:endParaRPr>
          </a:p>
          <a:p>
            <a:pPr marL="305435" indent="-305435"/>
            <a:endParaRPr lang="en-IN" sz="2000">
              <a:latin typeface="Times New Roman" panose="02020603050405020304" charset="0"/>
              <a:cs typeface="Times New Roman" panose="02020603050405020304" charset="0"/>
            </a:endParaRPr>
          </a:p>
          <a:p>
            <a:pPr marL="305435" indent="-305435"/>
            <a:r>
              <a:rPr lang="en-IN" sz="2000">
                <a:latin typeface="Times New Roman" panose="02020603050405020304" charset="0"/>
                <a:cs typeface="Times New Roman" panose="02020603050405020304" charset="0"/>
              </a:rPr>
              <a:t>The system utilizes a range of machine learning algorithms, including gradient boosting, random forests, and support vector machines, to identify patterns and anomalies in URL data.</a:t>
            </a:r>
            <a:endParaRPr lang="en-IN" sz="2000">
              <a:latin typeface="Times New Roman" panose="02020603050405020304" charset="0"/>
              <a:cs typeface="Times New Roman" panose="02020603050405020304" charset="0"/>
            </a:endParaRPr>
          </a:p>
          <a:p>
            <a:pPr marL="305435" indent="-305435"/>
            <a:endParaRPr lang="en-IN" sz="2000">
              <a:latin typeface="Times New Roman" panose="02020603050405020304" charset="0"/>
              <a:cs typeface="Times New Roman" panose="02020603050405020304" charset="0"/>
            </a:endParaRPr>
          </a:p>
          <a:p>
            <a:pPr marL="305435" indent="-305435"/>
            <a:r>
              <a:rPr lang="en-IN" sz="2000">
                <a:latin typeface="Times New Roman" panose="02020603050405020304" charset="0"/>
                <a:cs typeface="Times New Roman" panose="02020603050405020304" charset="0"/>
              </a:rPr>
              <a:t>The system is designed to operate in real-time, providing instantaneous classification of URLs and enabling rapid response to emerging threats.</a:t>
            </a:r>
            <a:endParaRPr lang="en-IN" sz="1200" b="1">
              <a:latin typeface="Calibri" panose="020F0502020204030204"/>
              <a:cs typeface="Calibri" panose="020F0502020204030204"/>
            </a:endParaRPr>
          </a:p>
          <a:p>
            <a:pPr marL="0" indent="0">
              <a:buNone/>
            </a:pP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81192" y="662572"/>
            <a:ext cx="11029616" cy="530296"/>
          </a:xfrm>
        </p:spPr>
        <p:txBody>
          <a:bodyPr>
            <a:normAutofit fontScale="90000"/>
          </a:bodyPr>
          <a:lstStyle/>
          <a:p>
            <a:r>
              <a:rPr lang="en-US" sz="4400" b="1">
                <a:solidFill>
                  <a:schemeClr val="accent1"/>
                </a:solidFill>
                <a:latin typeface="Arial" panose="020B0604020202020204"/>
                <a:ea typeface="+mj-lt"/>
                <a:cs typeface="Arial" panose="020B0604020202020204"/>
              </a:rPr>
              <a:t>System  Approach</a:t>
            </a:r>
            <a:endParaRPr lang="en-US" sz="4400">
              <a:solidFill>
                <a:schemeClr val="accent1"/>
              </a:solidFill>
              <a:latin typeface="Calibri Light" panose="020F0302020204030204"/>
              <a:cs typeface="Calibri Light" panose="020F0302020204030204"/>
            </a:endParaRPr>
          </a:p>
        </p:txBody>
      </p:sp>
      <p:sp>
        <p:nvSpPr>
          <p:cNvPr id="2" name="Content Placeholder 1"/>
          <p:cNvSpPr>
            <a:spLocks noGrp="1"/>
          </p:cNvSpPr>
          <p:nvPr>
            <p:ph idx="1"/>
          </p:nvPr>
        </p:nvSpPr>
        <p:spPr/>
        <p:txBody>
          <a:bodyPr/>
          <a:lstStyle/>
          <a:p>
            <a:r>
              <a:rPr lang="en-IN" sz="2000">
                <a:solidFill>
                  <a:srgbClr val="0F0F0F"/>
                </a:solidFill>
                <a:latin typeface="Times New Roman" panose="02020603050405020304" charset="0"/>
                <a:cs typeface="Times New Roman" panose="02020603050405020304" charset="0"/>
              </a:rPr>
              <a:t>The system </a:t>
            </a:r>
            <a:r>
              <a:rPr lang="en-IN" sz="2000">
                <a:solidFill>
                  <a:srgbClr val="0F0F0F"/>
                </a:solidFill>
                <a:latin typeface="Times New Roman" panose="02020603050405020304" charset="0"/>
                <a:cs typeface="Times New Roman" panose="02020603050405020304" charset="0"/>
              </a:rPr>
              <a:t>was developed using Python 3.6.10 as the primary programming language, leveraging the NumPy, Pandas, and scikit-learn libraries for data manipulation and machine learning tasks.</a:t>
            </a:r>
            <a:endParaRPr lang="en-IN" sz="2000">
              <a:solidFill>
                <a:srgbClr val="0F0F0F"/>
              </a:solidFill>
              <a:latin typeface="Times New Roman" panose="02020603050405020304" charset="0"/>
              <a:cs typeface="Times New Roman" panose="02020603050405020304" charset="0"/>
            </a:endParaRPr>
          </a:p>
          <a:p>
            <a:endParaRPr lang="en-IN" sz="2000">
              <a:solidFill>
                <a:srgbClr val="0F0F0F"/>
              </a:solidFill>
              <a:latin typeface="Times New Roman" panose="02020603050405020304" charset="0"/>
              <a:cs typeface="Times New Roman" panose="02020603050405020304" charset="0"/>
            </a:endParaRPr>
          </a:p>
          <a:p>
            <a:r>
              <a:rPr lang="en-IN" sz="2000">
                <a:solidFill>
                  <a:srgbClr val="0F0F0F"/>
                </a:solidFill>
                <a:latin typeface="Times New Roman" panose="02020603050405020304" charset="0"/>
                <a:cs typeface="Times New Roman" panose="02020603050405020304" charset="0"/>
              </a:rPr>
              <a:t>The system utilizes the Flask web development framework to create a RESTful API for URL submission and classification.</a:t>
            </a:r>
            <a:endParaRPr lang="en-IN" sz="2000">
              <a:solidFill>
                <a:srgbClr val="0F0F0F"/>
              </a:solidFill>
              <a:latin typeface="Times New Roman" panose="02020603050405020304" charset="0"/>
              <a:cs typeface="Times New Roman" panose="02020603050405020304" charset="0"/>
            </a:endParaRPr>
          </a:p>
          <a:p>
            <a:endParaRPr lang="en-IN" sz="2000">
              <a:solidFill>
                <a:srgbClr val="0F0F0F"/>
              </a:solidFill>
              <a:latin typeface="Times New Roman" panose="02020603050405020304" charset="0"/>
              <a:cs typeface="Times New Roman" panose="02020603050405020304" charset="0"/>
            </a:endParaRPr>
          </a:p>
          <a:p>
            <a:r>
              <a:rPr lang="en-IN" sz="2000">
                <a:solidFill>
                  <a:srgbClr val="0F0F0F"/>
                </a:solidFill>
                <a:latin typeface="Times New Roman" panose="02020603050405020304" charset="0"/>
                <a:cs typeface="Times New Roman" panose="02020603050405020304" charset="0"/>
              </a:rPr>
              <a:t>The system employs a range of data analysis and visualization tools, including Matplotlib and Seaborn, to facilitate data exploration and feature engineering.</a:t>
            </a:r>
            <a:endParaRPr lang="en-IN" sz="2000">
              <a:solidFill>
                <a:srgbClr val="0F0F0F"/>
              </a:solidFill>
              <a:latin typeface="Times New Roman" panose="02020603050405020304" charset="0"/>
              <a:cs typeface="Times New Roman" panose="02020603050405020304" charset="0"/>
            </a:endParaRPr>
          </a:p>
          <a:p>
            <a:endParaRPr lang="en-IN" sz="2000">
              <a:solidFill>
                <a:srgbClr val="0F0F0F"/>
              </a:solidFill>
              <a:latin typeface="Times New Roman" panose="02020603050405020304" charset="0"/>
              <a:cs typeface="Times New Roman" panose="02020603050405020304" charset="0"/>
            </a:endParaRPr>
          </a:p>
          <a:p>
            <a:r>
              <a:rPr lang="en-IN" sz="2000">
                <a:solidFill>
                  <a:srgbClr val="0F0F0F"/>
                </a:solidFill>
                <a:latin typeface="Times New Roman" panose="02020603050405020304" charset="0"/>
                <a:cs typeface="Times New Roman" panose="02020603050405020304" charset="0"/>
              </a:rPr>
              <a:t>The system is designed to operate on a cloud-based infrastructure, utilizing containerization (Docker) and orchestration (Kubernetes) to ensure scalability and high availability.</a:t>
            </a:r>
            <a:endParaRPr lang="en-IN" sz="2000">
              <a:solidFill>
                <a:srgbClr val="0F0F0F"/>
              </a:solidFill>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a:ea typeface="+mj-lt"/>
                <a:cs typeface="Arial" panose="020B0604020202020204"/>
              </a:rPr>
              <a:t>Algorithm &amp; Deployment</a:t>
            </a:r>
            <a:endParaRPr lang="en-US"/>
          </a:p>
        </p:txBody>
      </p:sp>
      <p:sp>
        <p:nvSpPr>
          <p:cNvPr id="2" name="Content Placeholder 1"/>
          <p:cNvSpPr>
            <a:spLocks noGrp="1"/>
          </p:cNvSpPr>
          <p:nvPr>
            <p:ph idx="1"/>
          </p:nvPr>
        </p:nvSpPr>
        <p:spPr/>
        <p:txBody>
          <a:bodyPr>
            <a:normAutofit fontScale="30000"/>
          </a:bodyPr>
          <a:lstStyle/>
          <a:p>
            <a:pPr marL="305435" indent="-305435"/>
            <a:r>
              <a:rPr lang="en-IN" sz="5000" b="1" dirty="0">
                <a:latin typeface="Times New Roman" panose="02020603050405020304" charset="0"/>
                <a:ea typeface="+mn-lt"/>
                <a:cs typeface="Times New Roman" panose="02020603050405020304" charset="0"/>
              </a:rPr>
              <a:t>The system employs a range of machine learning algorithms, including:</a:t>
            </a:r>
            <a:endParaRPr lang="en-IN" sz="5000" b="1"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dirty="0">
                <a:latin typeface="Times New Roman" panose="02020603050405020304" charset="0"/>
                <a:ea typeface="+mn-lt"/>
                <a:cs typeface="Times New Roman" panose="02020603050405020304" charset="0"/>
              </a:rPr>
              <a:t>Gradient Boosting Classifier: A popular ensemble learning algorithm that combines multiple weak models to create a strong predictor.</a:t>
            </a:r>
            <a:endParaRPr lang="en-IN" sz="5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dirty="0">
                <a:latin typeface="Times New Roman" panose="02020603050405020304" charset="0"/>
                <a:ea typeface="+mn-lt"/>
                <a:cs typeface="Times New Roman" panose="02020603050405020304" charset="0"/>
              </a:rPr>
              <a:t>CatBoost Classifier: A gradient boosting algorithm that utilizes categorical features to improve model performance.</a:t>
            </a:r>
            <a:endParaRPr lang="en-IN" sz="5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dirty="0">
                <a:latin typeface="Times New Roman" panose="02020603050405020304" charset="0"/>
                <a:ea typeface="+mn-lt"/>
                <a:cs typeface="Times New Roman" panose="02020603050405020304" charset="0"/>
              </a:rPr>
              <a:t>XGBoost Classifier: An extreme gradient boosting algorithm that leverages parallel processing to improve model training speed.</a:t>
            </a:r>
            <a:endParaRPr lang="en-IN" sz="5000" dirty="0">
              <a:latin typeface="Times New Roman" panose="02020603050405020304" charset="0"/>
              <a:ea typeface="+mn-lt"/>
              <a:cs typeface="Times New Roman" panose="02020603050405020304" charset="0"/>
            </a:endParaRPr>
          </a:p>
          <a:p>
            <a:pPr marL="305435" indent="-305435"/>
            <a:endParaRPr lang="en-IN" sz="5000" dirty="0">
              <a:latin typeface="Times New Roman" panose="02020603050405020304" charset="0"/>
              <a:ea typeface="+mn-lt"/>
              <a:cs typeface="Times New Roman" panose="02020603050405020304" charset="0"/>
            </a:endParaRPr>
          </a:p>
          <a:p>
            <a:pPr marL="305435" indent="-305435"/>
            <a:r>
              <a:rPr lang="en-IN" sz="5000" b="1" dirty="0">
                <a:latin typeface="Times New Roman" panose="02020603050405020304" charset="0"/>
                <a:ea typeface="+mn-lt"/>
                <a:cs typeface="Times New Roman" panose="02020603050405020304" charset="0"/>
              </a:rPr>
              <a:t>Feature engineering was performed using a range of techniques, including:</a:t>
            </a:r>
            <a:endParaRPr lang="en-IN" sz="5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dirty="0">
                <a:latin typeface="Times New Roman" panose="02020603050405020304" charset="0"/>
                <a:ea typeface="+mn-lt"/>
                <a:cs typeface="Times New Roman" panose="02020603050405020304" charset="0"/>
              </a:rPr>
              <a:t>URL tokenization: Breaking down URLs into individual components to extract meaningful features.</a:t>
            </a:r>
            <a:endParaRPr lang="en-IN" sz="5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dirty="0">
                <a:latin typeface="Times New Roman" panose="02020603050405020304" charset="0"/>
                <a:ea typeface="+mn-lt"/>
                <a:cs typeface="Times New Roman" panose="02020603050405020304" charset="0"/>
              </a:rPr>
              <a:t>Domain name system (DNS) analysis: Analyzing DNS records to identify suspicious patterns.</a:t>
            </a:r>
            <a:endParaRPr lang="en-IN" sz="5000" dirty="0">
              <a:latin typeface="Times New Roman" panose="02020603050405020304" charset="0"/>
              <a:ea typeface="+mn-lt"/>
              <a:cs typeface="Times New Roman" panose="02020603050405020304" charset="0"/>
            </a:endParaRPr>
          </a:p>
          <a:p>
            <a:pPr>
              <a:buFont typeface="Arial" panose="020B0604020202020204" pitchFamily="34" charset="0"/>
              <a:buChar char="•"/>
            </a:pPr>
            <a:r>
              <a:rPr lang="en-IN" sz="5000" dirty="0">
                <a:latin typeface="Times New Roman" panose="02020603050405020304" charset="0"/>
                <a:ea typeface="+mn-lt"/>
                <a:cs typeface="Times New Roman" panose="02020603050405020304" charset="0"/>
              </a:rPr>
              <a:t>Web page analysis: Extracting features from web page content and structure.</a:t>
            </a:r>
            <a:endParaRPr lang="en-IN" sz="5000" dirty="0">
              <a:latin typeface="Times New Roman" panose="02020603050405020304" charset="0"/>
              <a:ea typeface="+mn-lt"/>
              <a:cs typeface="Times New Roman" panose="02020603050405020304" charset="0"/>
            </a:endParaRPr>
          </a:p>
          <a:p>
            <a:pPr marL="305435" indent="-305435"/>
            <a:endParaRPr lang="en-IN" sz="5000" dirty="0">
              <a:latin typeface="Times New Roman" panose="02020603050405020304" charset="0"/>
              <a:ea typeface="+mn-lt"/>
              <a:cs typeface="Times New Roman" panose="02020603050405020304" charset="0"/>
            </a:endParaRPr>
          </a:p>
          <a:p>
            <a:pPr marL="305435" indent="-305435"/>
            <a:r>
              <a:rPr lang="en-IN" sz="5000" dirty="0">
                <a:latin typeface="Times New Roman" panose="02020603050405020304" charset="0"/>
                <a:ea typeface="+mn-lt"/>
                <a:cs typeface="Times New Roman" panose="02020603050405020304" charset="0"/>
              </a:rPr>
              <a:t>The system was trained on a large dataset of labeled URLs, comprising both phishing and safe URLs, to enable robust classification.</a:t>
            </a:r>
            <a:endParaRPr lang="en-IN" sz="5000" dirty="0">
              <a:latin typeface="Times New Roman" panose="02020603050405020304" charset="0"/>
              <a:ea typeface="+mn-lt"/>
              <a:cs typeface="Times New Roman" panose="02020603050405020304" charset="0"/>
            </a:endParaRPr>
          </a:p>
          <a:p>
            <a:pPr marL="305435" indent="-305435"/>
            <a:r>
              <a:rPr lang="en-IN" sz="5000" dirty="0">
                <a:latin typeface="Times New Roman" panose="02020603050405020304" charset="0"/>
                <a:ea typeface="+mn-lt"/>
                <a:cs typeface="Times New Roman" panose="02020603050405020304" charset="0"/>
              </a:rPr>
              <a:t>The system was deployed as a cloud-based API, utilizing load balancing and auto-scaling to ensure high availability and scalability.</a:t>
            </a:r>
            <a:endParaRPr lang="en-IN" dirty="0">
              <a:latin typeface="Times New Roman" panose="02020603050405020304" charset="0"/>
              <a:cs typeface="Times New Roman" panose="02020603050405020304" charset="0"/>
            </a:endParaRPr>
          </a:p>
          <a:p>
            <a:pPr marL="305435" indent="-305435"/>
            <a:endParaRPr lang="en-IN">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a:ea typeface="+mj-lt"/>
                <a:cs typeface="Arial" panose="020B0604020202020204"/>
              </a:rPr>
              <a:t>Result</a:t>
            </a:r>
            <a:r>
              <a:rPr lang="en-SG" altLang="en-US" sz="4400" b="1">
                <a:solidFill>
                  <a:schemeClr val="accent1"/>
                </a:solidFill>
                <a:latin typeface="Arial" panose="020B0604020202020204"/>
                <a:ea typeface="+mj-lt"/>
                <a:cs typeface="Arial" panose="020B0604020202020204"/>
              </a:rPr>
              <a:t> </a:t>
            </a:r>
            <a:endParaRPr lang="en-SG" altLang="en-US" sz="4400" b="1">
              <a:solidFill>
                <a:schemeClr val="accent1"/>
              </a:solidFill>
              <a:latin typeface="Arial" panose="020B0604020202020204"/>
              <a:ea typeface="+mj-lt"/>
              <a:cs typeface="Arial" panose="020B0604020202020204"/>
            </a:endParaRPr>
          </a:p>
        </p:txBody>
      </p:sp>
      <p:sp>
        <p:nvSpPr>
          <p:cNvPr id="2" name="Content Placeholder 1"/>
          <p:cNvSpPr>
            <a:spLocks noGrp="1"/>
          </p:cNvSpPr>
          <p:nvPr>
            <p:ph idx="1"/>
          </p:nvPr>
        </p:nvSpPr>
        <p:spPr/>
        <p:txBody>
          <a:bodyPr>
            <a:normAutofit/>
          </a:bodyPr>
          <a:lstStyle/>
          <a:p>
            <a:r>
              <a:rPr lang="en-IN" sz="2000" dirty="0">
                <a:solidFill>
                  <a:srgbClr val="0F0F0F"/>
                </a:solidFill>
                <a:latin typeface="Times New Roman" panose="02020603050405020304" charset="0"/>
                <a:ea typeface="+mn-lt"/>
                <a:cs typeface="Times New Roman" panose="02020603050405020304" charset="0"/>
              </a:rPr>
              <a:t>The system achieved an accuracy of up to 97.4% using the Gradient Boosting Classifier algorithm, outperforming traditional rule-based systems.</a:t>
            </a:r>
            <a:endParaRPr lang="en-IN" sz="2000" dirty="0">
              <a:solidFill>
                <a:srgbClr val="0F0F0F"/>
              </a:solidFill>
              <a:latin typeface="Times New Roman" panose="02020603050405020304" charset="0"/>
              <a:ea typeface="+mn-lt"/>
              <a:cs typeface="Times New Roman" panose="02020603050405020304" charset="0"/>
            </a:endParaRPr>
          </a:p>
          <a:p>
            <a:endParaRPr lang="en-IN" sz="2000" dirty="0">
              <a:solidFill>
                <a:srgbClr val="0F0F0F"/>
              </a:solidFill>
              <a:latin typeface="Times New Roman" panose="02020603050405020304" charset="0"/>
              <a:ea typeface="+mn-lt"/>
              <a:cs typeface="Times New Roman" panose="02020603050405020304" charset="0"/>
            </a:endParaRPr>
          </a:p>
          <a:p>
            <a:r>
              <a:rPr lang="en-IN" sz="2000" dirty="0">
                <a:solidFill>
                  <a:srgbClr val="0F0F0F"/>
                </a:solidFill>
                <a:latin typeface="Times New Roman" panose="02020603050405020304" charset="0"/>
                <a:ea typeface="+mn-lt"/>
                <a:cs typeface="Times New Roman" panose="02020603050405020304" charset="0"/>
              </a:rPr>
              <a:t>The system demonstrated high precision and recall, indicating effective detection of phishing URLs while minimizing false positives.</a:t>
            </a:r>
            <a:endParaRPr lang="en-IN" sz="2000" dirty="0">
              <a:solidFill>
                <a:srgbClr val="0F0F0F"/>
              </a:solidFill>
              <a:latin typeface="Times New Roman" panose="02020603050405020304" charset="0"/>
              <a:ea typeface="+mn-lt"/>
              <a:cs typeface="Times New Roman" panose="02020603050405020304" charset="0"/>
            </a:endParaRPr>
          </a:p>
          <a:p>
            <a:endParaRPr lang="en-IN" sz="2000" dirty="0">
              <a:solidFill>
                <a:srgbClr val="0F0F0F"/>
              </a:solidFill>
              <a:latin typeface="Times New Roman" panose="02020603050405020304" charset="0"/>
              <a:ea typeface="+mn-lt"/>
              <a:cs typeface="Times New Roman" panose="02020603050405020304" charset="0"/>
            </a:endParaRPr>
          </a:p>
          <a:p>
            <a:r>
              <a:rPr lang="en-IN" sz="2000" dirty="0">
                <a:solidFill>
                  <a:srgbClr val="0F0F0F"/>
                </a:solidFill>
                <a:latin typeface="Times New Roman" panose="02020603050405020304" charset="0"/>
                <a:ea typeface="+mn-lt"/>
                <a:cs typeface="Times New Roman" panose="02020603050405020304" charset="0"/>
              </a:rPr>
              <a:t>Feature importance analysis revealed that URL tokenization and DNS analysis were the most informative features for phishing URL detection.</a:t>
            </a:r>
            <a:endParaRPr lang="en-IN" sz="2000" dirty="0">
              <a:solidFill>
                <a:srgbClr val="0F0F0F"/>
              </a:solidFill>
              <a:latin typeface="Times New Roman" panose="02020603050405020304" charset="0"/>
              <a:ea typeface="+mn-lt"/>
              <a:cs typeface="Times New Roman" panose="02020603050405020304" charset="0"/>
            </a:endParaRPr>
          </a:p>
          <a:p>
            <a:endParaRPr lang="en-IN" sz="2000" dirty="0">
              <a:solidFill>
                <a:srgbClr val="0F0F0F"/>
              </a:solidFill>
              <a:latin typeface="Times New Roman" panose="02020603050405020304" charset="0"/>
              <a:ea typeface="+mn-lt"/>
              <a:cs typeface="Times New Roman" panose="02020603050405020304" charset="0"/>
            </a:endParaRPr>
          </a:p>
          <a:p>
            <a:r>
              <a:rPr lang="en-IN" sz="2000" dirty="0">
                <a:solidFill>
                  <a:srgbClr val="0F0F0F"/>
                </a:solidFill>
                <a:latin typeface="Times New Roman" panose="02020603050405020304" charset="0"/>
                <a:ea typeface="+mn-lt"/>
                <a:cs typeface="Times New Roman" panose="02020603050405020304" charset="0"/>
              </a:rPr>
              <a:t>The system's performance was evaluated using a range of metrics, including accuracy, precision, recall, F1-score, and area under the receiver operating characteristic curve (AUC-ROC).</a:t>
            </a:r>
            <a:endParaRPr lang="en-IN" sz="2000" dirty="0">
              <a:solidFill>
                <a:srgbClr val="0F0F0F"/>
              </a:solidFill>
              <a:latin typeface="Times New Roman" panose="02020603050405020304" charset="0"/>
              <a:ea typeface="+mn-lt"/>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146" name="Picture 8" descr="Screenshot (1113)"/>
          <p:cNvPicPr>
            <a:picLocks noChangeAspect="1"/>
          </p:cNvPicPr>
          <p:nvPr/>
        </p:nvPicPr>
        <p:blipFill>
          <a:blip r:embed="rId1"/>
          <a:stretch>
            <a:fillRect/>
          </a:stretch>
        </p:blipFill>
        <p:spPr>
          <a:xfrm>
            <a:off x="6311900" y="3875405"/>
            <a:ext cx="4357370" cy="2451100"/>
          </a:xfrm>
          <a:prstGeom prst="rect">
            <a:avLst/>
          </a:prstGeom>
          <a:noFill/>
          <a:ln w="9525">
            <a:noFill/>
          </a:ln>
        </p:spPr>
      </p:pic>
      <p:pic>
        <p:nvPicPr>
          <p:cNvPr id="6147" name="Picture 9" descr="Screenshot (1111)"/>
          <p:cNvPicPr>
            <a:picLocks noChangeAspect="1"/>
          </p:cNvPicPr>
          <p:nvPr/>
        </p:nvPicPr>
        <p:blipFill>
          <a:blip r:embed="rId2"/>
          <a:stretch>
            <a:fillRect/>
          </a:stretch>
        </p:blipFill>
        <p:spPr>
          <a:xfrm>
            <a:off x="1616075" y="1033780"/>
            <a:ext cx="4357370" cy="2451100"/>
          </a:xfrm>
          <a:prstGeom prst="rect">
            <a:avLst/>
          </a:prstGeom>
          <a:noFill/>
          <a:ln w="9525">
            <a:noFill/>
          </a:ln>
        </p:spPr>
      </p:pic>
      <p:pic>
        <p:nvPicPr>
          <p:cNvPr id="6148" name="Picture 10" descr="Screenshot (1114)"/>
          <p:cNvPicPr>
            <a:picLocks noChangeAspect="1"/>
          </p:cNvPicPr>
          <p:nvPr/>
        </p:nvPicPr>
        <p:blipFill>
          <a:blip r:embed="rId3"/>
          <a:stretch>
            <a:fillRect/>
          </a:stretch>
        </p:blipFill>
        <p:spPr>
          <a:xfrm>
            <a:off x="1616075" y="3875405"/>
            <a:ext cx="4357370" cy="2451100"/>
          </a:xfrm>
          <a:prstGeom prst="rect">
            <a:avLst/>
          </a:prstGeom>
          <a:noFill/>
          <a:ln w="9525">
            <a:noFill/>
          </a:ln>
        </p:spPr>
      </p:pic>
      <p:pic>
        <p:nvPicPr>
          <p:cNvPr id="6149" name="Picture 11" descr="Screenshot (1112)"/>
          <p:cNvPicPr>
            <a:picLocks noChangeAspect="1"/>
          </p:cNvPicPr>
          <p:nvPr/>
        </p:nvPicPr>
        <p:blipFill>
          <a:blip r:embed="rId4"/>
          <a:stretch>
            <a:fillRect/>
          </a:stretch>
        </p:blipFill>
        <p:spPr>
          <a:xfrm>
            <a:off x="6311900" y="1033780"/>
            <a:ext cx="4357370" cy="2451100"/>
          </a:xfrm>
          <a:prstGeom prst="rect">
            <a:avLst/>
          </a:prstGeom>
          <a:noFill/>
          <a:ln w="9525">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Project Link(GitHub, Google drive link)</a:t>
            </a:r>
            <a:endParaRPr lang="en-US" dirty="0"/>
          </a:p>
        </p:txBody>
      </p:sp>
      <p:sp>
        <p:nvSpPr>
          <p:cNvPr id="4" name="Content Placeholder 3"/>
          <p:cNvSpPr>
            <a:spLocks noGrp="1"/>
          </p:cNvSpPr>
          <p:nvPr>
            <p:ph idx="1"/>
          </p:nvPr>
        </p:nvSpPr>
        <p:spPr/>
        <p:txBody>
          <a:bodyPr/>
          <a:lstStyle/>
          <a:p>
            <a:r>
              <a:rPr lang="en-IN"/>
              <a:t>https://github.com/Agalya1909/Edunet-Foundation.</a:t>
            </a:r>
            <a:r>
              <a:rPr lang="en-IN">
                <a:hlinkClick r:id="rId1" tooltip="" action="ppaction://hlinkfile">
                  <a:extLst>
                    <a:ext uri="{DAF060AB-1E55-43B9-8AAB-6FB025537F2F}">
                      <wpsdc:hlinkClr xmlns:wpsdc="http://www.wps.cn/officeDocument/2017/drawingmlCustomData" val="1CADE4"/>
                      <wpsdc:folHlinkClr xmlns:wpsdc="http://www.wps.cn/officeDocument/2017/drawingmlCustomData" val="002060"/>
                      <wpsdc:hlinkUnderline xmlns:wpsdc="http://www.wps.cn/officeDocument/2017/drawingmlCustomData" val="1"/>
                    </a:ext>
                  </a:extLst>
                </a:hlinkClick>
              </a:rPr>
              <a:t>git</a:t>
            </a:r>
            <a:endParaRPr lang="en-IN"/>
          </a:p>
        </p:txBody>
      </p:sp>
    </p:spTree>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Future forward</Template>
  <TotalTime>0</TotalTime>
  <Words>5665</Words>
  <Application>WPS Presentation</Application>
  <PresentationFormat>Widescreen</PresentationFormat>
  <Paragraphs>109</Paragraphs>
  <Slides>15</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15</vt:i4>
      </vt:variant>
    </vt:vector>
  </HeadingPairs>
  <TitlesOfParts>
    <vt:vector size="28" baseType="lpstr">
      <vt:lpstr>Arial</vt:lpstr>
      <vt:lpstr>SimSun</vt:lpstr>
      <vt:lpstr>Wingdings</vt:lpstr>
      <vt:lpstr>Wingdings 2</vt:lpstr>
      <vt:lpstr>Arial</vt:lpstr>
      <vt:lpstr>Calibri</vt:lpstr>
      <vt:lpstr>Times New Roman</vt:lpstr>
      <vt:lpstr>Calibri Light</vt:lpstr>
      <vt:lpstr>Microsoft YaHei</vt:lpstr>
      <vt:lpstr>Arial Unicode MS</vt:lpstr>
      <vt:lpstr>Franklin Gothic Demi</vt:lpstr>
      <vt:lpstr>Franklin Gothic Book</vt:lpstr>
      <vt:lpstr>DividendVTI</vt:lpstr>
      <vt:lpstr>PHISHING DETECTION SYSTEM</vt:lpstr>
      <vt:lpstr>OUTLINE</vt:lpstr>
      <vt:lpstr>Problem Statement</vt:lpstr>
      <vt:lpstr>Proposed Solution</vt:lpstr>
      <vt:lpstr>System  Approach</vt:lpstr>
      <vt:lpstr>Algorithm &amp; Deployment</vt:lpstr>
      <vt:lpstr>Result</vt:lpstr>
      <vt:lpstr>PowerPoint 演示文稿</vt:lpstr>
      <vt:lpstr>Project Link(GitHub, Google drive link)</vt:lpstr>
      <vt:lpstr>Conclusion</vt:lpstr>
      <vt:lpstr>PowerPoint 演示文稿</vt:lpstr>
      <vt:lpstr>References</vt:lpstr>
      <vt:lpstr>course certificate 1 </vt:lpstr>
      <vt:lpstr>course certificate 2</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agaly</cp:lastModifiedBy>
  <cp:revision>27</cp:revision>
  <dcterms:created xsi:type="dcterms:W3CDTF">2021-05-26T16:50:00Z</dcterms:created>
  <dcterms:modified xsi:type="dcterms:W3CDTF">2024-06-30T09:31:42Z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4D97F73A87134EB58A0D295DEB937952</vt:lpwstr>
  </property>
  <property fmtid="{D5CDD505-2E9C-101B-9397-08002B2CF9AE}" pid="4" name="KSOProductBuildVer">
    <vt:lpwstr>1033-11.2.0.11225</vt:lpwstr>
  </property>
</Properties>
</file>